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5" r:id="rId5"/>
    <p:sldId id="260" r:id="rId6"/>
    <p:sldId id="261" r:id="rId7"/>
    <p:sldId id="266" r:id="rId8"/>
    <p:sldId id="267" r:id="rId9"/>
    <p:sldId id="262" r:id="rId10"/>
    <p:sldId id="268" r:id="rId11"/>
    <p:sldId id="269" r:id="rId12"/>
    <p:sldId id="270" r:id="rId13"/>
    <p:sldId id="263" r:id="rId14"/>
    <p:sldId id="275" r:id="rId15"/>
    <p:sldId id="271" r:id="rId16"/>
    <p:sldId id="272" r:id="rId17"/>
    <p:sldId id="273" r:id="rId18"/>
    <p:sldId id="274" r:id="rId19"/>
    <p:sldId id="276" r:id="rId20"/>
    <p:sldId id="277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1"/>
    <p:restoredTop sz="94600"/>
  </p:normalViewPr>
  <p:slideViewPr>
    <p:cSldViewPr snapToGrid="0">
      <p:cViewPr varScale="1">
        <p:scale>
          <a:sx n="119" d="100"/>
          <a:sy n="119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09A7FA-5773-88F7-296C-049910EE6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7AEE62B-71E1-8F98-2F93-5E74CBB7E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5B14E1-1E14-B515-6230-7D5ED7181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C5C4A7-222D-DA3D-5DFE-32499F48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363EDE-2C15-D255-420A-A3B7FCB49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40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16DA6D-5FF5-5395-BFA4-D6A785337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C115B4-6D56-D5FA-A4DC-05C6758A0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49ED8E-C8D1-62DC-641F-45DE2E7E4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AC3F4A-C7B4-8117-4071-C28CE157A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066853-E6C2-3B8C-77F2-2779FD300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97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B2E057C-B853-31B6-65C5-A71A02053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DFE209F-3482-995C-A39F-EA4DE56C2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3B1EC8-66FB-6670-A67D-9631BFC18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DBB2AD-35AA-498D-6669-227F1269A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100DFB-06FB-C501-4B94-51F11D310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753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E0335-84A1-06BD-D4D0-22F9C152C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AD8C4-5FF3-5744-969C-914213809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713D2F-4200-BBF9-6FB2-88C6F6FF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EFF0A8-9136-1336-81E3-5751DFEC1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11F43A-6F5D-A982-2876-9B3228F0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5895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EF7424-67D4-477E-30F4-735D7FBF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4A2D58-EBB7-31F9-8249-F785C00B3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9AD1BA-EC25-B9E3-D77F-ACF4FD618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6DCDD3-50E8-223D-F884-3657B0CC1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9E9E01-4874-7B25-06D4-C02F4057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5057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4ACAD-0CBA-2DE3-73E9-B57158BC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5019D3-5907-716A-099B-42B4C3401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FF9AC2-10B0-FFF7-8287-CD8DB5BCD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419E1C-6CC6-1851-E840-5EAB7A3E7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FFA14C-B0EE-B960-CE22-E1086EA4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B51858-1ECB-907D-4B48-2811AB2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3588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4BF15C-4945-9155-B926-B1D7065A0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6B0510-B753-3300-33EC-CF3B1BB1C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4B75580-2402-6D28-B542-D737FF1AD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FBCA0DD-27E4-AB4B-5882-A04F6149E2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B9F2799-064C-88F5-83E6-A8186684A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46B1E95-EDC2-6D97-240D-B29B40A6C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009213-6BD4-B39B-FC80-B862BCF18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E84EE74-83F7-A337-3FC9-C767EA5D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58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478B9-F3FC-E5AE-328E-F6A9096AD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887172A-785E-B138-84A7-565079E7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0362C85-E62E-1390-9775-7FECE46B2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F11A300-530B-D881-D33C-19DCBE09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417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3A8BC1B-C549-38B2-8055-4A1BFC2F4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CA85547-A9E0-EE2F-1325-4B14304C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BED9657-F031-FB21-D3F3-E2C28D872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351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41564-4AA6-DE50-E155-0E27891CE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31BAFE-0B1C-4FE2-7AC9-A1DFBCF45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5483F4-15DC-6381-C255-B50499F91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4C9D6E-5B89-F241-CF80-99FCDDC0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F3BC5A9-6B51-7028-EA1E-E1F95D8E1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F8DD425-6DD3-50F5-6EEA-C8DF62718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439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B25AC-AFC0-460C-E962-B878C3E76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E6E00F4-24DF-C95F-B34A-061CD00450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699F5E-BB63-A2DD-42C0-190C11A61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492C5B-5C20-FB80-D361-E10924BEC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818766-CF97-DBAE-966F-5BC91967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FBAC2B-A30C-28C6-BF7F-59933978F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027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2440F7-1F77-AAFF-211E-5F6BB575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281B7F-28E0-A1C6-BB9A-410CF5D74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0EA6D8-B92B-0C75-734B-78FDD4B38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744B-C440-D945-B2AD-69A0E3577F1F}" type="datetimeFigureOut">
              <a:rPr lang="ru-RU" smtClean="0"/>
              <a:t>11.02.2026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ECFEC0-C7A7-72B2-3154-E4E4E2221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B33F9D-CE57-83B4-460B-036C24DDF7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FA387-4F00-0A4B-8E4B-DD2C7EC86FB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205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F2CBF8E-00F0-88E9-4D07-3D5093732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254" y="0"/>
            <a:ext cx="46736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11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Выделение бизнес правил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Выделять бизнес-правила необходимо на первом этапе работы над продуктом: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Выявить правила бизнеса;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Задокументировать;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Согласовать с бизнесом.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9C1B42-5431-410E-9906-4F1B5B8CB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233" y="2706398"/>
            <a:ext cx="3284145" cy="325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066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Выделение бизнес правил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61400" cy="435133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b="1" dirty="0"/>
              <a:t>Бизнес-правило должно быть сформулировано на языке бизнеса. В описании бизнес-правил не должны использоваться технические термины.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Язык написания бизнес-правил должен быть понятным представителю бизнеса, не являющимся IT-специалистом. После описания бизнес-правил, постарайтесь абстрагироваться от своих технических знаний, поставьте себя на место представителя бизнеса, руководителя компании, для который вы разрабатываете продукт.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Понятен ли вам написанный документ? Не содержит ли документ технических терминов, указания систем и языков программирования? </a:t>
            </a:r>
          </a:p>
        </p:txBody>
      </p:sp>
    </p:spTree>
    <p:extLst>
      <p:ext uri="{BB962C8B-B14F-4D97-AF65-F5344CB8AC3E}">
        <p14:creationId xmlns:p14="http://schemas.microsoft.com/office/powerpoint/2010/main" val="780889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Выделение бизнес правил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61300" cy="4543425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ru-RU" b="1" dirty="0"/>
              <a:t>Бизнес-правило должно описывать правило бизнеса, а не работу системы.</a:t>
            </a:r>
          </a:p>
          <a:p>
            <a:pPr marL="0" indent="0" algn="just">
              <a:buNone/>
            </a:pPr>
            <a:r>
              <a:rPr lang="ru-RU" dirty="0"/>
              <a:t>Описание бизнес-правил должно содержать те требования бизнеса, которые должна решить система, но без описания работы системы. Например, у бизнеса есть правило: "Отслеживать время прихода и ухода сотрудников на рабочее место". Бизнес-правило не должно содержать описания, как достичь соблюдения данного правила: будет ли сотрудник записываться в журнал прихода и ухода, или на входе будет стоять автоматическая пропускная система, которая будет фиксировать время.</a:t>
            </a:r>
          </a:p>
        </p:txBody>
      </p:sp>
    </p:spTree>
    <p:extLst>
      <p:ext uri="{BB962C8B-B14F-4D97-AF65-F5344CB8AC3E}">
        <p14:creationId xmlns:p14="http://schemas.microsoft.com/office/powerpoint/2010/main" val="2118305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0" y="365125"/>
            <a:ext cx="10515600" cy="1325563"/>
          </a:xfrm>
        </p:spPr>
        <p:txBody>
          <a:bodyPr/>
          <a:lstStyle/>
          <a:p>
            <a:r>
              <a:rPr lang="ru-RU" b="1" dirty="0"/>
              <a:t>Первичное описание требований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100" y="1690688"/>
            <a:ext cx="10680700" cy="448627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dirty="0"/>
              <a:t>Требования к системе, согласно Карлу </a:t>
            </a:r>
            <a:r>
              <a:rPr lang="ru-RU" dirty="0" err="1"/>
              <a:t>Вигерсу</a:t>
            </a:r>
            <a:r>
              <a:rPr lang="ru-RU" dirty="0"/>
              <a:t>, определяют, каким должно быть поведение продукта в тех или иных условиях. Требования к системе описываются в форме традиционных утверждений со словами “должен” и “должна”.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Часто требования разделяют на</a:t>
            </a:r>
          </a:p>
          <a:p>
            <a:pPr marL="0" indent="0" algn="just">
              <a:buNone/>
            </a:pPr>
            <a:r>
              <a:rPr lang="ru-RU" dirty="0"/>
              <a:t>Бизнес-требования</a:t>
            </a:r>
          </a:p>
          <a:p>
            <a:pPr marL="0" indent="0" algn="just">
              <a:buNone/>
            </a:pPr>
            <a:r>
              <a:rPr lang="ru-RU" dirty="0"/>
              <a:t>Системные требования</a:t>
            </a:r>
          </a:p>
          <a:p>
            <a:pPr marL="0" indent="0" algn="just">
              <a:buNone/>
            </a:pPr>
            <a:r>
              <a:rPr lang="ru-RU" dirty="0"/>
              <a:t>Нефункциональные требования</a:t>
            </a:r>
          </a:p>
          <a:p>
            <a:pPr marL="0" indent="0" algn="just">
              <a:buNone/>
            </a:pPr>
            <a:r>
              <a:rPr lang="ru-RU" dirty="0"/>
              <a:t>Другие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6176378-CDFD-4942-8B5B-25AF38B04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0100" y="4343400"/>
            <a:ext cx="2501900" cy="2501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648656-A470-425B-971F-0F726413C7B5}"/>
              </a:ext>
            </a:extLst>
          </p:cNvPr>
          <p:cNvSpPr txBox="1"/>
          <p:nvPr/>
        </p:nvSpPr>
        <p:spPr>
          <a:xfrm>
            <a:off x="9740265" y="3429000"/>
            <a:ext cx="2261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Интересная статья с </a:t>
            </a:r>
            <a:r>
              <a:rPr lang="en-US" dirty="0" err="1"/>
              <a:t>Habr</a:t>
            </a:r>
            <a:r>
              <a:rPr lang="ru-RU" dirty="0"/>
              <a:t>, забирайте почитать на дом</a:t>
            </a:r>
          </a:p>
        </p:txBody>
      </p:sp>
    </p:spTree>
    <p:extLst>
      <p:ext uri="{BB962C8B-B14F-4D97-AF65-F5344CB8AC3E}">
        <p14:creationId xmlns:p14="http://schemas.microsoft.com/office/powerpoint/2010/main" val="222207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Теория систем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8578850" cy="4351338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dirty="0"/>
              <a:t>Для оформления требований к ним необходимо подходить с позиции системного подхода (отсюда и название системный аналитик).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Представляя любой объект в виде системы, состоящей из взаимосвязанных элементов мы можем осознать как именно изменение частей системы влияет на нее в целом.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На лекциях вы будете разбирать теоретическую составляющую теории систем, а на практиках мы с вами будем с помощью системного анализа стараться описать концепцию и первый проект информационной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3365182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 вот мы подошли к 1 практике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Вы будет заниматься формированием концепции, описанием требований и моделированием диаграмм описывающих ваш программный продукт с различных точек зрения.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В первой практике мы выбираем компанию и ищем бизнес-проблему, для которой предлагаем решение.  </a:t>
            </a:r>
          </a:p>
        </p:txBody>
      </p:sp>
    </p:spTree>
    <p:extLst>
      <p:ext uri="{BB962C8B-B14F-4D97-AF65-F5344CB8AC3E}">
        <p14:creationId xmlns:p14="http://schemas.microsoft.com/office/powerpoint/2010/main" val="203717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Рассмотрим пример того что вам нужно сделать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2828925"/>
            <a:ext cx="7721600" cy="17367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Мой персональный вариант: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Моделирование работы ВУЗа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825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500" y="999331"/>
            <a:ext cx="6883400" cy="4351338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ru-RU" sz="4600" b="1" dirty="0"/>
              <a:t>Описание объекта автоматизации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dirty="0"/>
              <a:t>В данной работе объектом исследования выступает Институт информационных технологий РТУ МИРЭА. </a:t>
            </a:r>
          </a:p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dirty="0"/>
              <a:t>Институт информационных технологий — структурное подразделение МИРЭА — Российского технологического университета.</a:t>
            </a:r>
          </a:p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dirty="0"/>
              <a:t>Сущность основной деятельности компании — </a:t>
            </a:r>
            <a:r>
              <a:rPr lang="ru-RU" b="1" u="sng" dirty="0"/>
              <a:t>образование студентов</a:t>
            </a:r>
            <a:r>
              <a:rPr lang="ru-RU" dirty="0"/>
              <a:t> по большому спектру образовательных программ.</a:t>
            </a:r>
          </a:p>
          <a:p>
            <a:pPr marL="0" indent="0" algn="just">
              <a:buNone/>
            </a:pP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DA2304-80ED-45C0-B3C8-816886702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049" y="1690688"/>
            <a:ext cx="3816351" cy="25438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4853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Поиск бизнес-проблемы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934200" cy="4727575"/>
          </a:xfrm>
        </p:spPr>
        <p:txBody>
          <a:bodyPr/>
          <a:lstStyle/>
          <a:p>
            <a:pPr marL="0" indent="0" algn="just">
              <a:buNone/>
            </a:pPr>
            <a:r>
              <a:rPr lang="ru-RU" sz="2000" dirty="0"/>
              <a:t>Проблема выбрана в области информирования студентов. Для оказания информационной поддержки студентам ответственный по работе со студентами отвечает каждому студенту в личные сообщения, информацию рассылается через различные чаты старостам и активным студентам.</a:t>
            </a:r>
          </a:p>
          <a:p>
            <a:pPr algn="just"/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Процесс информирования студентов является основным с точки зрения рассмотрения управления взаимоотношениями с клиентами для Института информационных технологий РТУ МИРЭА.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Уже догадались какое решение?</a:t>
            </a:r>
          </a:p>
        </p:txBody>
      </p:sp>
      <p:pic>
        <p:nvPicPr>
          <p:cNvPr id="4" name="Вика!!">
            <a:extLst>
              <a:ext uri="{FF2B5EF4-FFF2-40B4-BE49-F238E27FC236}">
                <a16:creationId xmlns:a16="http://schemas.microsoft.com/office/drawing/2014/main" id="{73F1D148-0431-4578-94EB-5B89CA8712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7" t="23514" r="17349" b="27111"/>
          <a:stretch/>
        </p:blipFill>
        <p:spPr>
          <a:xfrm rot="18272485">
            <a:off x="8248211" y="1401992"/>
            <a:ext cx="3329645" cy="251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90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Предложенное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934200" cy="4727575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ru-RU" sz="2000" dirty="0"/>
              <a:t>Бизнес-требования к системе:</a:t>
            </a:r>
          </a:p>
          <a:p>
            <a:pPr algn="just"/>
            <a:r>
              <a:rPr lang="ru-RU" sz="2000" dirty="0"/>
              <a:t>Система должна отвечать на вопросы студентов автоматизировано </a:t>
            </a:r>
          </a:p>
          <a:p>
            <a:pPr algn="just"/>
            <a:r>
              <a:rPr lang="ru-RU" sz="2000" dirty="0"/>
              <a:t>Система должна отправлять рассылки студентам по разным категориям (которые важны для Института)</a:t>
            </a:r>
          </a:p>
          <a:p>
            <a:pPr algn="just"/>
            <a:r>
              <a:rPr lang="ru-RU" sz="2000" dirty="0"/>
              <a:t>Система должна показывать расписание в удобном формате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Системные требования:</a:t>
            </a:r>
          </a:p>
          <a:p>
            <a:pPr algn="just"/>
            <a:r>
              <a:rPr lang="ru-RU" sz="2000" dirty="0"/>
              <a:t>Чат-бот в социальной сети </a:t>
            </a:r>
            <a:r>
              <a:rPr lang="en-US" sz="2000" dirty="0"/>
              <a:t>VK/Telegram</a:t>
            </a:r>
            <a:endParaRPr lang="ru-RU" sz="2000" dirty="0"/>
          </a:p>
          <a:p>
            <a:pPr algn="just"/>
            <a:r>
              <a:rPr lang="ru-RU" sz="2000" dirty="0"/>
              <a:t>Административная панель управления чат-ботом</a:t>
            </a:r>
          </a:p>
          <a:p>
            <a:pPr algn="just"/>
            <a:r>
              <a:rPr lang="ru-RU" sz="2000" dirty="0"/>
              <a:t>Работа с базой данных контингента</a:t>
            </a:r>
          </a:p>
          <a:p>
            <a:pPr algn="just"/>
            <a:r>
              <a:rPr lang="ru-RU" sz="2000" dirty="0"/>
              <a:t>Работа с базой данных расписания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 err="1"/>
              <a:t>Нефунциональные</a:t>
            </a:r>
            <a:r>
              <a:rPr lang="ru-RU" sz="2000" dirty="0"/>
              <a:t> требования:</a:t>
            </a:r>
          </a:p>
          <a:p>
            <a:pPr algn="just"/>
            <a:r>
              <a:rPr lang="ru-RU" sz="2000" dirty="0"/>
              <a:t>Система должна обеспечивать уровень производительности для одновременной работы больше десяти тысяч человек</a:t>
            </a:r>
          </a:p>
          <a:p>
            <a:pPr algn="just"/>
            <a:r>
              <a:rPr lang="ru-RU" sz="2000" dirty="0"/>
              <a:t>Доступ к системе должен осуществляться как с АРМ сотрудников, так и из внешней сети</a:t>
            </a:r>
          </a:p>
          <a:p>
            <a:pPr algn="just"/>
            <a:r>
              <a:rPr lang="ru-RU" sz="2000" dirty="0"/>
              <a:t>Система должна обеспечивать безопасность хранения информации о пользователях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575A7E-AAE4-4940-AEF3-35775F449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162" y="44450"/>
            <a:ext cx="5158707" cy="515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95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Знакомство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Соколова Мария Дмитриевна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Ассистент кафедры КИТППИ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Контакты – чат в ТГ</a:t>
            </a:r>
          </a:p>
        </p:txBody>
      </p:sp>
    </p:spTree>
    <p:extLst>
      <p:ext uri="{BB962C8B-B14F-4D97-AF65-F5344CB8AC3E}">
        <p14:creationId xmlns:p14="http://schemas.microsoft.com/office/powerpoint/2010/main" val="271696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Вам нужно сделать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934200" cy="4727575"/>
          </a:xfrm>
        </p:spPr>
        <p:txBody>
          <a:bodyPr>
            <a:normAutofit fontScale="92500" lnSpcReduction="20000"/>
          </a:bodyPr>
          <a:lstStyle/>
          <a:p>
            <a:pPr marL="457200" indent="-457200" algn="just">
              <a:buAutoNum type="arabicPeriod"/>
            </a:pPr>
            <a:r>
              <a:rPr lang="ru-RU" sz="2000" dirty="0"/>
              <a:t>Определить свой персональный вариант </a:t>
            </a:r>
          </a:p>
          <a:p>
            <a:pPr marL="457200" indent="-457200" algn="just">
              <a:buAutoNum type="arabicPeriod"/>
            </a:pPr>
            <a:r>
              <a:rPr lang="ru-RU" sz="2000" dirty="0"/>
              <a:t>Составить описание объекта автоматизации</a:t>
            </a:r>
          </a:p>
          <a:p>
            <a:pPr marL="457200" indent="-457200" algn="just">
              <a:buAutoNum type="arabicPeriod"/>
            </a:pPr>
            <a:r>
              <a:rPr lang="ru-RU" sz="2000" dirty="0"/>
              <a:t>Выявить бизнес-проблему</a:t>
            </a:r>
          </a:p>
          <a:p>
            <a:pPr marL="457200" indent="-457200" algn="just">
              <a:buAutoNum type="arabicPeriod"/>
            </a:pPr>
            <a:r>
              <a:rPr lang="ru-RU" sz="2000" dirty="0"/>
              <a:t>Описать новые функции системы</a:t>
            </a:r>
          </a:p>
          <a:p>
            <a:pPr marL="457200" indent="-457200" algn="just">
              <a:buAutoNum type="arabicPeriod"/>
            </a:pPr>
            <a:r>
              <a:rPr lang="ru-RU" sz="2000" dirty="0"/>
              <a:t>Описать ожидаемые результаты реализации</a:t>
            </a:r>
          </a:p>
          <a:p>
            <a:pPr marL="457200" indent="-457200" algn="just">
              <a:buAutoNum type="arabicPeriod"/>
            </a:pPr>
            <a:r>
              <a:rPr lang="ru-RU" sz="2000" dirty="0"/>
              <a:t>Составить отчет</a:t>
            </a:r>
          </a:p>
          <a:p>
            <a:pPr marL="457200" indent="-457200" algn="just">
              <a:buAutoNum type="arabicPeriod"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Срок: следующее занятие</a:t>
            </a:r>
          </a:p>
          <a:p>
            <a:pPr marL="0" indent="0" algn="just">
              <a:buNone/>
            </a:pPr>
            <a:r>
              <a:rPr lang="ru-RU" sz="2000" dirty="0"/>
              <a:t>Не забывайте почитать предложенную статью!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В остаток занятия вам нужно посмотреть свой вариант и при необходимости обсудить со мной какое решение вы выберите.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r>
              <a:rPr lang="ru-RU" sz="2000" dirty="0"/>
              <a:t>Помните! Вы не будете делать сам программный продукт, вы будете описывать его концепцию с помощью диаграмм </a:t>
            </a:r>
            <a:r>
              <a:rPr lang="en-US" sz="2000" dirty="0"/>
              <a:t>UML.</a:t>
            </a:r>
            <a:endParaRPr lang="ru-RU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8575A7E-AAE4-4940-AEF3-35775F449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162" y="44450"/>
            <a:ext cx="5158707" cy="515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3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Сначала о формальностях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F3069B47-CFC1-4C98-B988-F917AAB73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Мой основной набор правил :</a:t>
            </a:r>
          </a:p>
          <a:p>
            <a:pPr marL="514350" indent="-514350">
              <a:buAutoNum type="arabicPeriod"/>
            </a:pPr>
            <a:r>
              <a:rPr lang="ru-RU" dirty="0"/>
              <a:t>В аудиторию приходим без верхней одежды</a:t>
            </a:r>
          </a:p>
          <a:p>
            <a:pPr marL="514350" indent="-514350">
              <a:buAutoNum type="arabicPeriod"/>
            </a:pPr>
            <a:r>
              <a:rPr lang="ru-RU" dirty="0"/>
              <a:t>Опаздываем не больше чем на 10 минут</a:t>
            </a:r>
          </a:p>
          <a:p>
            <a:pPr marL="514350" indent="-514350">
              <a:buAutoNum type="arabicPeriod"/>
            </a:pPr>
            <a:r>
              <a:rPr lang="ru-RU" dirty="0"/>
              <a:t>На занятии не пьем и не едим (мне тоже хочется)</a:t>
            </a:r>
          </a:p>
          <a:p>
            <a:pPr marL="514350" indent="-514350">
              <a:buAutoNum type="arabicPeriod"/>
            </a:pPr>
            <a:r>
              <a:rPr lang="ru-RU" dirty="0"/>
              <a:t>На парах не играем, не смотрим </a:t>
            </a:r>
            <a:r>
              <a:rPr lang="ru-RU" dirty="0" err="1"/>
              <a:t>шортсы</a:t>
            </a:r>
            <a:r>
              <a:rPr lang="ru-RU" dirty="0"/>
              <a:t>, тик-токи…</a:t>
            </a:r>
          </a:p>
          <a:p>
            <a:pPr marL="514350" indent="-514350">
              <a:buAutoNum type="arabicPeriod"/>
            </a:pPr>
            <a:r>
              <a:rPr lang="ru-RU" dirty="0"/>
              <a:t>Участвуем со мной в диалоге во время пары</a:t>
            </a:r>
          </a:p>
          <a:p>
            <a:pPr marL="514350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481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Структура курса</a:t>
            </a:r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492CDBA5-D73D-454F-B76F-E6E92B597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184764"/>
              </p:ext>
            </p:extLst>
          </p:nvPr>
        </p:nvGraphicFramePr>
        <p:xfrm>
          <a:off x="838200" y="1612900"/>
          <a:ext cx="5418666" cy="1107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9253897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72203824"/>
                    </a:ext>
                  </a:extLst>
                </a:gridCol>
              </a:tblGrid>
              <a:tr h="354330">
                <a:tc>
                  <a:txBody>
                    <a:bodyPr/>
                    <a:lstStyle/>
                    <a:p>
                      <a:r>
                        <a:rPr lang="ru-RU" dirty="0"/>
                        <a:t>Наименование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Максимальная оценка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2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Практики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60 баллов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080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Лекции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40 баллов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47086"/>
                  </a:ext>
                </a:extLst>
              </a:tr>
            </a:tbl>
          </a:graphicData>
        </a:graphic>
      </p:graphicFrame>
      <p:graphicFrame>
        <p:nvGraphicFramePr>
          <p:cNvPr id="5" name="Таблица 8">
            <a:extLst>
              <a:ext uri="{FF2B5EF4-FFF2-40B4-BE49-F238E27FC236}">
                <a16:creationId xmlns:a16="http://schemas.microsoft.com/office/drawing/2014/main" id="{D61D4791-F99E-4EB3-9F57-3AAC691939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727955"/>
              </p:ext>
            </p:extLst>
          </p:nvPr>
        </p:nvGraphicFramePr>
        <p:xfrm>
          <a:off x="838200" y="2846916"/>
          <a:ext cx="8127999" cy="3489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5021080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8024061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1198117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Баллы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Результат семестра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3165223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r>
                        <a:rPr lang="ru-RU" sz="8000" dirty="0"/>
                        <a:t>Зачет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0-49 баллов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Тест очно в аудитории    + теоретические вопросы + сдача всех практик на зачете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536952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50-59 баллов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Тест очно в аудитории    + теоретические вопросы + сдача двух практических работ на зачете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9129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60-85 баллов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Тест очно в аудитории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2709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86+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Автомат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0764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112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Структура курса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E7AA8647-C26B-430C-85AD-017DD5CF7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293857"/>
              </p:ext>
            </p:extLst>
          </p:nvPr>
        </p:nvGraphicFramePr>
        <p:xfrm>
          <a:off x="947102" y="1585908"/>
          <a:ext cx="9357995" cy="219456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26745">
                  <a:extLst>
                    <a:ext uri="{9D8B030D-6E8A-4147-A177-3AD203B41FA5}">
                      <a16:colId xmlns:a16="http://schemas.microsoft.com/office/drawing/2014/main" val="623569021"/>
                    </a:ext>
                  </a:extLst>
                </a:gridCol>
                <a:gridCol w="828040">
                  <a:extLst>
                    <a:ext uri="{9D8B030D-6E8A-4147-A177-3AD203B41FA5}">
                      <a16:colId xmlns:a16="http://schemas.microsoft.com/office/drawing/2014/main" val="2177614977"/>
                    </a:ext>
                  </a:extLst>
                </a:gridCol>
                <a:gridCol w="1332865">
                  <a:extLst>
                    <a:ext uri="{9D8B030D-6E8A-4147-A177-3AD203B41FA5}">
                      <a16:colId xmlns:a16="http://schemas.microsoft.com/office/drawing/2014/main" val="3696687251"/>
                    </a:ext>
                  </a:extLst>
                </a:gridCol>
                <a:gridCol w="5310505">
                  <a:extLst>
                    <a:ext uri="{9D8B030D-6E8A-4147-A177-3AD203B41FA5}">
                      <a16:colId xmlns:a16="http://schemas.microsoft.com/office/drawing/2014/main" val="3889889907"/>
                    </a:ext>
                  </a:extLst>
                </a:gridCol>
                <a:gridCol w="1259840">
                  <a:extLst>
                    <a:ext uri="{9D8B030D-6E8A-4147-A177-3AD203B41FA5}">
                      <a16:colId xmlns:a16="http://schemas.microsoft.com/office/drawing/2014/main" val="39355390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Номер недели</a:t>
                      </a:r>
                      <a:endParaRPr lang="ru-RU" sz="1200" b="1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Номер практики</a:t>
                      </a:r>
                      <a:endParaRPr lang="ru-RU" sz="1200" b="1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b="1" kern="100" dirty="0">
                          <a:effectLst/>
                          <a:latin typeface="Times New Roman" panose="02020603050405020304" pitchFamily="18" charset="0"/>
                          <a:ea typeface="Droid Sans Fallback"/>
                          <a:cs typeface="FreeSans"/>
                        </a:rPr>
                        <a:t>Неделя выдачи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Наименование практики</a:t>
                      </a:r>
                      <a:endParaRPr lang="ru-RU" sz="1200" b="1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Срок сдачи</a:t>
                      </a:r>
                      <a:endParaRPr lang="ru-RU" sz="1200" b="1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50929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1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Описание функционала системы.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2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7393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2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2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Описание функций системы через диаграмму вариантов использования.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3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99352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3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Построение UML – модели системы. Диаграмма классов анализа.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5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41509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6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Построение UML – модели системы. Диаграмма последовательности.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7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9560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7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8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Построение UML – модели системы. Диаграмма классов.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9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93861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9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10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Построение UML – модели системы. Диаграмма деятельности.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11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3066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11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7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12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Построение UML – модели системы.  Диаграммы компонентов, развертывания.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13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31548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13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12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Доклад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  <a:latin typeface="Times New Roman" panose="02020603050405020304" pitchFamily="18" charset="0"/>
                          <a:ea typeface="Droid Sans Fallback"/>
                          <a:cs typeface="FreeSans"/>
                        </a:rPr>
                        <a:t>13-14 неделя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2976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15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9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  <a:latin typeface="Times New Roman" panose="02020603050405020304" pitchFamily="18" charset="0"/>
                          <a:ea typeface="Droid Sans Fallback"/>
                          <a:cs typeface="FreeSans"/>
                        </a:rPr>
                        <a:t>14 неделя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Проек</a:t>
                      </a:r>
                      <a:r>
                        <a:rPr lang="ru-RU" sz="1200" kern="100">
                          <a:effectLst/>
                        </a:rPr>
                        <a:t>т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15-16 неделя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853232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E2849C5-ACBC-4686-93B5-FE8B56CEAAE9}"/>
                  </a:ext>
                </a:extLst>
              </p:cNvPr>
              <p:cNvSpPr txBox="1"/>
              <p:nvPr/>
            </p:nvSpPr>
            <p:spPr>
              <a:xfrm>
                <a:off x="947102" y="4020963"/>
                <a:ext cx="612014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В случае если работа сдается позже срока, то максимальный балл по практики составляет 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ru-RU" dirty="0"/>
                  <a:t>70 процентов от изначального числа.</a:t>
                </a: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E2849C5-ACBC-4686-93B5-FE8B56CEAA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102" y="4020963"/>
                <a:ext cx="6120148" cy="1200329"/>
              </a:xfrm>
              <a:prstGeom prst="rect">
                <a:avLst/>
              </a:prstGeom>
              <a:blipFill>
                <a:blip r:embed="rId2"/>
                <a:stretch>
                  <a:fillRect l="-797" t="-3046" r="-69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A24E11C3-AB1C-422A-928D-8F46F35E57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710741"/>
              </p:ext>
            </p:extLst>
          </p:nvPr>
        </p:nvGraphicFramePr>
        <p:xfrm>
          <a:off x="1036320" y="5001251"/>
          <a:ext cx="7020560" cy="164592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170305">
                  <a:extLst>
                    <a:ext uri="{9D8B030D-6E8A-4147-A177-3AD203B41FA5}">
                      <a16:colId xmlns:a16="http://schemas.microsoft.com/office/drawing/2014/main" val="3374636051"/>
                    </a:ext>
                  </a:extLst>
                </a:gridCol>
                <a:gridCol w="2700020">
                  <a:extLst>
                    <a:ext uri="{9D8B030D-6E8A-4147-A177-3AD203B41FA5}">
                      <a16:colId xmlns:a16="http://schemas.microsoft.com/office/drawing/2014/main" val="2486360791"/>
                    </a:ext>
                  </a:extLst>
                </a:gridCol>
                <a:gridCol w="3150235">
                  <a:extLst>
                    <a:ext uri="{9D8B030D-6E8A-4147-A177-3AD203B41FA5}">
                      <a16:colId xmlns:a16="http://schemas.microsoft.com/office/drawing/2014/main" val="24003832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Номер практики</a:t>
                      </a:r>
                      <a:endParaRPr lang="ru-RU" sz="1200" b="1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Максимальный балл при сдаче в срок</a:t>
                      </a:r>
                      <a:endParaRPr lang="ru-RU" sz="1200" b="1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Максимальный балл при сдаче после срока</a:t>
                      </a:r>
                      <a:endParaRPr lang="ru-RU" sz="1200" b="1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05063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1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2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2152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2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2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62772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3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7957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4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58128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71710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6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0991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7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>
                          <a:effectLst/>
                        </a:rPr>
                        <a:t>8</a:t>
                      </a:r>
                      <a:endParaRPr lang="ru-RU" sz="1200" kern="10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ru-RU" sz="1200" kern="100" dirty="0">
                          <a:effectLst/>
                        </a:rPr>
                        <a:t>4</a:t>
                      </a:r>
                      <a:endParaRPr lang="ru-RU" sz="1200" kern="100" dirty="0">
                        <a:effectLst/>
                        <a:latin typeface="Times New Roman" panose="02020603050405020304" pitchFamily="18" charset="0"/>
                        <a:ea typeface="Droid Sans Fallback"/>
                        <a:cs typeface="FreeSan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3546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080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0515600" cy="1325563"/>
          </a:xfrm>
        </p:spPr>
        <p:txBody>
          <a:bodyPr/>
          <a:lstStyle/>
          <a:p>
            <a:r>
              <a:rPr lang="ru-RU" b="1" dirty="0"/>
              <a:t>Вместо введения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690688"/>
            <a:ext cx="7067550" cy="4351338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ru-RU" dirty="0"/>
              <a:t>Работа над каким-либо IT-продуктом/системой всегда начинается со сбора требований. 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В идеальной вселенной, со стороны представителя бизнеса работает бизнес-аналитик, который собирает пожелания, требования заказчиков и формирует их в бизнес-правила. </a:t>
            </a:r>
          </a:p>
          <a:p>
            <a:pPr marL="0" indent="0" algn="just">
              <a:buNone/>
            </a:pPr>
            <a:r>
              <a:rPr lang="ru-RU" dirty="0"/>
              <a:t>Далее уже над бизнес-правилами работает системный аналитик, формируя требования к системе. Но, зачастую, позицию “бизнес-аналитик” опускают: в бизнесе данная позиция отсутствует, в IT- команде данную роль совмещает в себе системный аналитик. </a:t>
            </a:r>
          </a:p>
        </p:txBody>
      </p:sp>
      <p:pic>
        <p:nvPicPr>
          <p:cNvPr id="3074" name="Picture 2" descr="Аналитик бизнес-процессов и бизнес-аналитик – в чем разница? | Про бизнес-процессы  | Звони Олегу | Дзен">
            <a:extLst>
              <a:ext uri="{FF2B5EF4-FFF2-40B4-BE49-F238E27FC236}">
                <a16:creationId xmlns:a16="http://schemas.microsoft.com/office/drawing/2014/main" id="{5A6441E1-9FBF-44DB-8808-4874D532D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90" y="1690688"/>
            <a:ext cx="4598810" cy="2586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1434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50" y="365125"/>
            <a:ext cx="10515600" cy="1325563"/>
          </a:xfrm>
        </p:spPr>
        <p:txBody>
          <a:bodyPr/>
          <a:lstStyle/>
          <a:p>
            <a:r>
              <a:rPr lang="ru-RU" b="1" dirty="0"/>
              <a:t>Вместо введения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250" y="1838325"/>
            <a:ext cx="75819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То есть бизнес диктует </a:t>
            </a:r>
            <a:r>
              <a:rPr lang="en-US" dirty="0"/>
              <a:t>IT</a:t>
            </a:r>
            <a:r>
              <a:rPr lang="ru-RU" dirty="0"/>
              <a:t>-сфере что ему нужно?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Да, но не совсем. </a:t>
            </a:r>
          </a:p>
          <a:p>
            <a:pPr marL="0" indent="0" algn="just">
              <a:buNone/>
            </a:pPr>
            <a:r>
              <a:rPr lang="ru-RU" dirty="0"/>
              <a:t>Бизнес действительно является источником основных требований, однако ваша задача как раз в том чтобы не только правильно их собирать и формулировать для разработчиков, но и предлагать решения наиболее подходящие для решения задачи.</a:t>
            </a:r>
          </a:p>
        </p:txBody>
      </p:sp>
    </p:spTree>
    <p:extLst>
      <p:ext uri="{BB962C8B-B14F-4D97-AF65-F5344CB8AC3E}">
        <p14:creationId xmlns:p14="http://schemas.microsoft.com/office/powerpoint/2010/main" val="412333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50" y="237629"/>
            <a:ext cx="10515600" cy="1325563"/>
          </a:xfrm>
        </p:spPr>
        <p:txBody>
          <a:bodyPr/>
          <a:lstStyle/>
          <a:p>
            <a:r>
              <a:rPr lang="ru-RU" b="1" dirty="0"/>
              <a:t>Три главных слова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AA72471-63DD-4E11-87B2-3718DF01BB74}"/>
              </a:ext>
            </a:extLst>
          </p:cNvPr>
          <p:cNvSpPr/>
          <p:nvPr/>
        </p:nvSpPr>
        <p:spPr>
          <a:xfrm>
            <a:off x="1704030" y="1690688"/>
            <a:ext cx="35353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Концепция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5F5731A-7C80-4DC1-9016-122FECE82277}"/>
              </a:ext>
            </a:extLst>
          </p:cNvPr>
          <p:cNvSpPr/>
          <p:nvPr/>
        </p:nvSpPr>
        <p:spPr>
          <a:xfrm>
            <a:off x="847448" y="3240088"/>
            <a:ext cx="52485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Проектирование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7886A88-364F-47C3-A87C-8A1A668F9EC9}"/>
              </a:ext>
            </a:extLst>
          </p:cNvPr>
          <p:cNvSpPr/>
          <p:nvPr/>
        </p:nvSpPr>
        <p:spPr>
          <a:xfrm>
            <a:off x="1678893" y="4813995"/>
            <a:ext cx="35856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Разработка</a:t>
            </a:r>
          </a:p>
        </p:txBody>
      </p:sp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AC203A17-8EFD-4614-8BD7-2F897646480F}"/>
              </a:ext>
            </a:extLst>
          </p:cNvPr>
          <p:cNvSpPr/>
          <p:nvPr/>
        </p:nvSpPr>
        <p:spPr>
          <a:xfrm>
            <a:off x="3090726" y="2614018"/>
            <a:ext cx="660400" cy="923330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трелка: вниз 9">
            <a:extLst>
              <a:ext uri="{FF2B5EF4-FFF2-40B4-BE49-F238E27FC236}">
                <a16:creationId xmlns:a16="http://schemas.microsoft.com/office/drawing/2014/main" id="{4F7871ED-85CF-4046-BF7C-3137F0EDC914}"/>
              </a:ext>
            </a:extLst>
          </p:cNvPr>
          <p:cNvSpPr/>
          <p:nvPr/>
        </p:nvSpPr>
        <p:spPr>
          <a:xfrm>
            <a:off x="3090726" y="4118968"/>
            <a:ext cx="660400" cy="923330"/>
          </a:xfrm>
          <a:prstGeom prst="down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C19815-86B2-4CD0-AC61-E9C6E8A1D3D0}"/>
              </a:ext>
            </a:extLst>
          </p:cNvPr>
          <p:cNvSpPr txBox="1"/>
          <p:nvPr/>
        </p:nvSpPr>
        <p:spPr>
          <a:xfrm>
            <a:off x="6038850" y="1534915"/>
            <a:ext cx="558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Формирование основной идеи проекта</a:t>
            </a:r>
          </a:p>
          <a:p>
            <a:r>
              <a:rPr lang="ru-RU" dirty="0"/>
              <a:t>Выявление бизнес правил и первичных требований</a:t>
            </a:r>
          </a:p>
          <a:p>
            <a:r>
              <a:rPr lang="ru-RU" dirty="0"/>
              <a:t>Описание и согласование с заказчиком</a:t>
            </a:r>
          </a:p>
          <a:p>
            <a:r>
              <a:rPr lang="ru-RU" dirty="0">
                <a:solidFill>
                  <a:srgbClr val="00B050"/>
                </a:solidFill>
              </a:rPr>
              <a:t>Модели </a:t>
            </a:r>
            <a:r>
              <a:rPr lang="en-US" dirty="0">
                <a:solidFill>
                  <a:srgbClr val="00B050"/>
                </a:solidFill>
              </a:rPr>
              <a:t>UML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5D0B22-AA1E-4F65-A5D0-4C25EE331217}"/>
              </a:ext>
            </a:extLst>
          </p:cNvPr>
          <p:cNvSpPr txBox="1"/>
          <p:nvPr/>
        </p:nvSpPr>
        <p:spPr>
          <a:xfrm>
            <a:off x="6113957" y="3295650"/>
            <a:ext cx="44506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Определение ключевых бизнес-процессов</a:t>
            </a:r>
          </a:p>
          <a:p>
            <a:r>
              <a:rPr lang="ru-RU" dirty="0"/>
              <a:t>Описание изменений в бизнес-логике</a:t>
            </a:r>
          </a:p>
          <a:p>
            <a:r>
              <a:rPr lang="ru-RU" dirty="0"/>
              <a:t>Изменения в архитектуре</a:t>
            </a:r>
            <a:endParaRPr lang="en-US" dirty="0"/>
          </a:p>
          <a:p>
            <a:r>
              <a:rPr lang="ru-RU" dirty="0">
                <a:solidFill>
                  <a:srgbClr val="00B050"/>
                </a:solidFill>
              </a:rPr>
              <a:t>Модели </a:t>
            </a:r>
            <a:r>
              <a:rPr lang="en-US" dirty="0">
                <a:solidFill>
                  <a:srgbClr val="00B050"/>
                </a:solidFill>
              </a:rPr>
              <a:t>BPMN, IDEF, ERD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EC8AF8-A7DE-42A6-AFCB-4A5EDC3E4D44}"/>
              </a:ext>
            </a:extLst>
          </p:cNvPr>
          <p:cNvSpPr txBox="1"/>
          <p:nvPr/>
        </p:nvSpPr>
        <p:spPr>
          <a:xfrm>
            <a:off x="5917107" y="4854277"/>
            <a:ext cx="38324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Среда разработки</a:t>
            </a:r>
          </a:p>
          <a:p>
            <a:r>
              <a:rPr lang="ru-RU" dirty="0"/>
              <a:t>Система управления базами данных</a:t>
            </a:r>
          </a:p>
          <a:p>
            <a:r>
              <a:rPr lang="ru-RU" dirty="0"/>
              <a:t>Контейнеризация и развертывание</a:t>
            </a:r>
          </a:p>
        </p:txBody>
      </p:sp>
    </p:spTree>
    <p:extLst>
      <p:ext uri="{BB962C8B-B14F-4D97-AF65-F5344CB8AC3E}">
        <p14:creationId xmlns:p14="http://schemas.microsoft.com/office/powerpoint/2010/main" val="2256851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155211-447D-CAB8-F205-7E88BE0E2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Бизнес правила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47AA8-ED8F-E4D6-DE46-D5E4CA770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407400" cy="435133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dirty="0"/>
              <a:t>В группе </a:t>
            </a:r>
            <a:r>
              <a:rPr lang="ru-RU" dirty="0" err="1"/>
              <a:t>Business</a:t>
            </a:r>
            <a:r>
              <a:rPr lang="ru-RU" dirty="0"/>
              <a:t> </a:t>
            </a:r>
            <a:r>
              <a:rPr lang="ru-RU" dirty="0" err="1"/>
              <a:t>Rules</a:t>
            </a:r>
            <a:r>
              <a:rPr lang="ru-RU" dirty="0"/>
              <a:t> </a:t>
            </a:r>
            <a:r>
              <a:rPr lang="ru-RU" dirty="0" err="1"/>
              <a:t>Group</a:t>
            </a:r>
            <a:r>
              <a:rPr lang="ru-RU" dirty="0"/>
              <a:t> (2012) дали определение бизнес-правил с точки зрения как бизнеса, так и информационных систем. 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С точки зрения бизнеса: “бизнес-правило-это указание на существование обязательств относительно поведения, действия, принятого порядка или процедуры в определенной деятельности или отрасли”.</a:t>
            </a:r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ru-RU" dirty="0"/>
              <a:t>С точки зрения информационной системы: “бизнес-правило-это указание, определяющее или ограничивающее определенный аспект бизнеса. Оно предназначено для установления бизнес-структуры или для  управления и влияния на бизнес-деятельность”.</a:t>
            </a:r>
          </a:p>
        </p:txBody>
      </p:sp>
    </p:spTree>
    <p:extLst>
      <p:ext uri="{BB962C8B-B14F-4D97-AF65-F5344CB8AC3E}">
        <p14:creationId xmlns:p14="http://schemas.microsoft.com/office/powerpoint/2010/main" val="13699452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1213</Words>
  <Application>Microsoft Macintosh PowerPoint</Application>
  <PresentationFormat>Широкоэкранный</PresentationFormat>
  <Paragraphs>218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Times New Roman</vt:lpstr>
      <vt:lpstr>Тема Office</vt:lpstr>
      <vt:lpstr>Презентация PowerPoint</vt:lpstr>
      <vt:lpstr>Знакомство</vt:lpstr>
      <vt:lpstr>Сначала о формальностях</vt:lpstr>
      <vt:lpstr>Структура курса</vt:lpstr>
      <vt:lpstr>Структура курса</vt:lpstr>
      <vt:lpstr>Вместо введения</vt:lpstr>
      <vt:lpstr>Вместо введения</vt:lpstr>
      <vt:lpstr>Три главных слова</vt:lpstr>
      <vt:lpstr>Бизнес правила</vt:lpstr>
      <vt:lpstr>Выделение бизнес правил</vt:lpstr>
      <vt:lpstr>Выделение бизнес правил</vt:lpstr>
      <vt:lpstr>Выделение бизнес правил</vt:lpstr>
      <vt:lpstr>Первичное описание требований</vt:lpstr>
      <vt:lpstr>Теория систем</vt:lpstr>
      <vt:lpstr>И вот мы подошли к 1 практике</vt:lpstr>
      <vt:lpstr>Рассмотрим пример того что вам нужно сделать</vt:lpstr>
      <vt:lpstr>Презентация PowerPoint</vt:lpstr>
      <vt:lpstr>Поиск бизнес-проблемы</vt:lpstr>
      <vt:lpstr>Предложенное решение</vt:lpstr>
      <vt:lpstr>Вам нужно сделать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Симпапулька !</cp:lastModifiedBy>
  <cp:revision>19</cp:revision>
  <dcterms:created xsi:type="dcterms:W3CDTF">2025-01-14T16:36:25Z</dcterms:created>
  <dcterms:modified xsi:type="dcterms:W3CDTF">2026-02-11T03:12:59Z</dcterms:modified>
</cp:coreProperties>
</file>

<file path=docProps/thumbnail.jpeg>
</file>